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327" autoAdjust="0"/>
    <p:restoredTop sz="94071" autoAdjust="0"/>
  </p:normalViewPr>
  <p:slideViewPr>
    <p:cSldViewPr>
      <p:cViewPr varScale="1">
        <p:scale>
          <a:sx n="95" d="100"/>
          <a:sy n="95" d="100"/>
        </p:scale>
        <p:origin x="-420" y="-96"/>
      </p:cViewPr>
      <p:guideLst>
        <p:guide orient="horz" pos="2160"/>
        <p:guide pos="2880"/>
      </p:guideLst>
    </p:cSldViewPr>
  </p:slideViewPr>
  <p:notesTextViewPr>
    <p:cViewPr>
      <p:scale>
        <a:sx n="100" d="100"/>
        <a:sy n="100" d="100"/>
      </p:scale>
      <p:origin x="0" y="0"/>
    </p:cViewPr>
  </p:notesTextViewPr>
  <p:notesViewPr>
    <p:cSldViewPr>
      <p:cViewPr varScale="1">
        <p:scale>
          <a:sx n="76" d="100"/>
          <a:sy n="76" d="100"/>
        </p:scale>
        <p:origin x="-2196"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11CFA3-B274-46D6-8638-5CD9750192D9}" type="datetimeFigureOut">
              <a:rPr lang="en-US" smtClean="0"/>
              <a:pPr/>
              <a:t>5/24/2010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78FDE4-CCB2-41DE-98B4-7AAAC23E148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693D0451-CFB3-4413-BDF4-A4DE9D9219B3}" type="datetimeFigureOut">
              <a:rPr lang="en-US" smtClean="0"/>
              <a:pPr/>
              <a:t>5/24/2010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64D25-8DDD-4E02-A672-7EF41B184EC7}"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3D0451-CFB3-4413-BDF4-A4DE9D9219B3}" type="datetimeFigureOut">
              <a:rPr lang="en-US" smtClean="0"/>
              <a:pPr/>
              <a:t>5/24/2010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64D25-8DDD-4E02-A672-7EF41B184E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3D0451-CFB3-4413-BDF4-A4DE9D9219B3}" type="datetimeFigureOut">
              <a:rPr lang="en-US" smtClean="0"/>
              <a:pPr/>
              <a:t>5/24/2010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A3D64D25-8DDD-4E02-A672-7EF41B184E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3D0451-CFB3-4413-BDF4-A4DE9D9219B3}" type="datetimeFigureOut">
              <a:rPr lang="en-US" smtClean="0"/>
              <a:pPr/>
              <a:t>5/24/2010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64D25-8DDD-4E02-A672-7EF41B184EC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93D0451-CFB3-4413-BDF4-A4DE9D9219B3}" type="datetimeFigureOut">
              <a:rPr lang="en-US" smtClean="0"/>
              <a:pPr/>
              <a:t>5/24/2010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64D25-8DDD-4E02-A672-7EF41B184EC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93D0451-CFB3-4413-BDF4-A4DE9D9219B3}" type="datetimeFigureOut">
              <a:rPr lang="en-US" smtClean="0"/>
              <a:pPr/>
              <a:t>5/24/2010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D64D25-8DDD-4E02-A672-7EF41B184EC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93D0451-CFB3-4413-BDF4-A4DE9D9219B3}" type="datetimeFigureOut">
              <a:rPr lang="en-US" smtClean="0"/>
              <a:pPr/>
              <a:t>5/24/2010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D64D25-8DDD-4E02-A672-7EF41B184EC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93D0451-CFB3-4413-BDF4-A4DE9D9219B3}" type="datetimeFigureOut">
              <a:rPr lang="en-US" smtClean="0"/>
              <a:pPr/>
              <a:t>5/24/2010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D64D25-8DDD-4E02-A672-7EF41B184E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3D0451-CFB3-4413-BDF4-A4DE9D9219B3}" type="datetimeFigureOut">
              <a:rPr lang="en-US" smtClean="0"/>
              <a:pPr/>
              <a:t>5/24/2010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D64D25-8DDD-4E02-A672-7EF41B184E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93D0451-CFB3-4413-BDF4-A4DE9D9219B3}" type="datetimeFigureOut">
              <a:rPr lang="en-US" smtClean="0"/>
              <a:pPr/>
              <a:t>5/24/2010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D64D25-8DDD-4E02-A672-7EF41B184EC7}"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693D0451-CFB3-4413-BDF4-A4DE9D9219B3}" type="datetimeFigureOut">
              <a:rPr lang="en-US" smtClean="0"/>
              <a:pPr/>
              <a:t>5/24/2010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A3D64D25-8DDD-4E02-A672-7EF41B184E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693D0451-CFB3-4413-BDF4-A4DE9D9219B3}" type="datetimeFigureOut">
              <a:rPr lang="en-US" smtClean="0"/>
              <a:pPr/>
              <a:t>5/24/2010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A3D64D25-8DDD-4E02-A672-7EF41B184E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429000"/>
            <a:ext cx="8077200" cy="1066800"/>
          </a:xfrm>
        </p:spPr>
        <p:txBody>
          <a:bodyPr/>
          <a:lstStyle/>
          <a:p>
            <a:r>
              <a:rPr lang="en-US" dirty="0" smtClean="0"/>
              <a:t>LEADERSHIP</a:t>
            </a:r>
            <a:endParaRPr lang="en-US" dirty="0"/>
          </a:p>
        </p:txBody>
      </p:sp>
      <p:sp>
        <p:nvSpPr>
          <p:cNvPr id="3" name="Subtitle 2"/>
          <p:cNvSpPr>
            <a:spLocks noGrp="1"/>
          </p:cNvSpPr>
          <p:nvPr>
            <p:ph type="subTitle" idx="1"/>
          </p:nvPr>
        </p:nvSpPr>
        <p:spPr/>
        <p:txBody>
          <a:bodyPr>
            <a:normAutofit/>
          </a:bodyPr>
          <a:lstStyle/>
          <a:p>
            <a:r>
              <a:rPr lang="en-US" sz="6600" dirty="0" smtClean="0"/>
              <a:t>CHAPTER NINE</a:t>
            </a:r>
            <a:endParaRPr lang="en-US" sz="6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685800"/>
            <a:ext cx="8229600" cy="5638800"/>
          </a:xfrm>
        </p:spPr>
        <p:txBody>
          <a:bodyPr>
            <a:normAutofit fontScale="92500" lnSpcReduction="10000"/>
          </a:bodyPr>
          <a:lstStyle/>
          <a:p>
            <a:pPr algn="just"/>
            <a:r>
              <a:rPr lang="en-US" b="1" u="sng" dirty="0" smtClean="0">
                <a:solidFill>
                  <a:schemeClr val="accent2">
                    <a:lumMod val="75000"/>
                  </a:schemeClr>
                </a:solidFill>
              </a:rPr>
              <a:t>Middle-of-the-Road (5, 5):</a:t>
            </a:r>
          </a:p>
          <a:p>
            <a:pPr marL="633222" indent="-514350" algn="just">
              <a:buAutoNum type="arabicParenR"/>
            </a:pPr>
            <a:r>
              <a:rPr lang="en-US" dirty="0" smtClean="0"/>
              <a:t>This is basically a compromising style wherein the leader tries to maintain a balance between goals of company and the needs of people.</a:t>
            </a:r>
          </a:p>
          <a:p>
            <a:pPr marL="633222" indent="-514350" algn="just">
              <a:buAutoNum type="arabicParenR"/>
            </a:pPr>
            <a:r>
              <a:rPr lang="en-US" dirty="0" smtClean="0"/>
              <a:t>Here neither employee nor production needs are fully met, resulting in average performance.</a:t>
            </a:r>
          </a:p>
          <a:p>
            <a:pPr marL="633222" indent="-514350" algn="just"/>
            <a:r>
              <a:rPr lang="en-US" b="1" u="sng" dirty="0" smtClean="0">
                <a:solidFill>
                  <a:schemeClr val="accent2">
                    <a:lumMod val="75000"/>
                  </a:schemeClr>
                </a:solidFill>
              </a:rPr>
              <a:t>Team Management (9, 9) </a:t>
            </a:r>
          </a:p>
          <a:p>
            <a:pPr marL="633222" indent="-514350" algn="just">
              <a:buAutoNum type="arabicParenR"/>
            </a:pPr>
            <a:r>
              <a:rPr lang="en-US" dirty="0" smtClean="0"/>
              <a:t>It is based on the theory Y of McGregor </a:t>
            </a:r>
          </a:p>
          <a:p>
            <a:pPr marL="633222" indent="-514350" algn="just">
              <a:buAutoNum type="arabicParenR"/>
            </a:pPr>
            <a:r>
              <a:rPr lang="en-US" dirty="0" smtClean="0"/>
              <a:t>The leader feels that empowerment, commitment, trust, and respect are the key elements in creating a team atmosphere which will automatically result in high employee satisfaction and production.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Participative Leadership:</a:t>
            </a:r>
            <a:endParaRPr lang="en-US" dirty="0"/>
          </a:p>
        </p:txBody>
      </p:sp>
      <p:sp>
        <p:nvSpPr>
          <p:cNvPr id="3" name="Content Placeholder 2"/>
          <p:cNvSpPr>
            <a:spLocks noGrp="1"/>
          </p:cNvSpPr>
          <p:nvPr>
            <p:ph idx="1"/>
          </p:nvPr>
        </p:nvSpPr>
        <p:spPr>
          <a:xfrm>
            <a:off x="381000" y="1752600"/>
            <a:ext cx="8229600" cy="4800600"/>
          </a:xfrm>
        </p:spPr>
        <p:txBody>
          <a:bodyPr>
            <a:normAutofit fontScale="92500" lnSpcReduction="10000"/>
          </a:bodyPr>
          <a:lstStyle/>
          <a:p>
            <a:pPr algn="just"/>
            <a:r>
              <a:rPr lang="en-US" dirty="0" smtClean="0"/>
              <a:t>Seeks to involve other people in the process.</a:t>
            </a:r>
          </a:p>
          <a:p>
            <a:pPr algn="just"/>
            <a:r>
              <a:rPr lang="en-US" dirty="0" smtClean="0"/>
              <a:t>It improves the understanding of the issues involved by those who must carry out the decisions.</a:t>
            </a:r>
          </a:p>
          <a:p>
            <a:pPr algn="just"/>
            <a:r>
              <a:rPr lang="en-US" dirty="0" smtClean="0"/>
              <a:t>People are more committed to actions where they are involved in decision making.</a:t>
            </a:r>
          </a:p>
          <a:p>
            <a:pPr algn="just"/>
            <a:r>
              <a:rPr lang="en-US" dirty="0" smtClean="0"/>
              <a:t>Social commitment to one another is greater.</a:t>
            </a:r>
          </a:p>
          <a:p>
            <a:pPr algn="just"/>
            <a:r>
              <a:rPr lang="en-US" dirty="0" smtClean="0"/>
              <a:t>Several people deciding together make better decisions than one person alone.</a:t>
            </a:r>
          </a:p>
          <a:p>
            <a:pPr algn="just"/>
            <a:r>
              <a:rPr lang="en-US" dirty="0" smtClean="0"/>
              <a:t>Also known as consultation, empowerment, joint decision making, democratic, MBO.</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Lewin’s Leadership Styles: </a:t>
            </a:r>
            <a:endParaRPr lang="en-US" dirty="0"/>
          </a:p>
        </p:txBody>
      </p:sp>
      <p:sp>
        <p:nvSpPr>
          <p:cNvPr id="3" name="Content Placeholder 2"/>
          <p:cNvSpPr>
            <a:spLocks noGrp="1"/>
          </p:cNvSpPr>
          <p:nvPr>
            <p:ph idx="1"/>
          </p:nvPr>
        </p:nvSpPr>
        <p:spPr/>
        <p:txBody>
          <a:bodyPr>
            <a:normAutofit lnSpcReduction="10000"/>
          </a:bodyPr>
          <a:lstStyle/>
          <a:p>
            <a:pPr marL="633222" indent="-514350"/>
            <a:r>
              <a:rPr lang="en-US" b="1" u="sng" dirty="0" smtClean="0">
                <a:solidFill>
                  <a:schemeClr val="accent2">
                    <a:lumMod val="75000"/>
                  </a:schemeClr>
                </a:solidFill>
              </a:rPr>
              <a:t>Autocratic or Authoritarian Leadership: </a:t>
            </a:r>
          </a:p>
          <a:p>
            <a:pPr marL="633222" indent="-514350">
              <a:buAutoNum type="arabicParenR"/>
            </a:pPr>
            <a:r>
              <a:rPr lang="en-US" dirty="0" smtClean="0"/>
              <a:t>Centralizes power and decision making. Gives orders, assign tasks without consultation.</a:t>
            </a:r>
          </a:p>
          <a:p>
            <a:pPr marL="633222" indent="-514350">
              <a:buAutoNum type="arabicParenR"/>
            </a:pPr>
            <a:r>
              <a:rPr lang="en-US" dirty="0" smtClean="0"/>
              <a:t>It is negative, based on threats.</a:t>
            </a:r>
          </a:p>
          <a:p>
            <a:pPr marL="633222" indent="-514350">
              <a:buAutoNum type="arabicParenR"/>
            </a:pPr>
            <a:r>
              <a:rPr lang="en-US" dirty="0" smtClean="0"/>
              <a:t>Based upon close supervision, clear cut direction and commanding order.</a:t>
            </a:r>
          </a:p>
          <a:p>
            <a:pPr marL="633222" indent="-514350">
              <a:buAutoNum type="arabicParenR"/>
            </a:pPr>
            <a:r>
              <a:rPr lang="en-US" dirty="0" smtClean="0"/>
              <a:t>Facilitates quick decisions, prompt action, unity of direction &amp; lesser degree of delegation.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838200"/>
            <a:ext cx="8229600" cy="5334000"/>
          </a:xfrm>
        </p:spPr>
        <p:txBody>
          <a:bodyPr/>
          <a:lstStyle/>
          <a:p>
            <a:pPr algn="just"/>
            <a:r>
              <a:rPr lang="en-US" b="1" u="sng" dirty="0" smtClean="0">
                <a:solidFill>
                  <a:schemeClr val="accent2">
                    <a:lumMod val="75000"/>
                  </a:schemeClr>
                </a:solidFill>
              </a:rPr>
              <a:t>Democratic or Participative Leadership:</a:t>
            </a:r>
          </a:p>
          <a:p>
            <a:pPr marL="633222" indent="-514350" algn="just">
              <a:buAutoNum type="arabicParenR"/>
            </a:pPr>
            <a:r>
              <a:rPr lang="en-US" dirty="0" smtClean="0"/>
              <a:t>Decentralize authority, characterized by consultation and participation.</a:t>
            </a:r>
          </a:p>
          <a:p>
            <a:pPr marL="633222" indent="-514350" algn="just">
              <a:buAutoNum type="arabicParenR"/>
            </a:pPr>
            <a:r>
              <a:rPr lang="en-US" dirty="0" smtClean="0"/>
              <a:t>Leads the subordinates mainly through persuasion.</a:t>
            </a:r>
          </a:p>
          <a:p>
            <a:pPr marL="633222" indent="-514350" algn="just">
              <a:buAutoNum type="arabicParenR"/>
            </a:pPr>
            <a:r>
              <a:rPr lang="en-US" dirty="0" smtClean="0"/>
              <a:t>It is usually appreciated by the people, it fosters enthusiasm.</a:t>
            </a:r>
          </a:p>
          <a:p>
            <a:pPr marL="633222" indent="-514350" algn="just">
              <a:buAutoNum type="arabicParenR"/>
            </a:pPr>
            <a:r>
              <a:rPr lang="en-US" dirty="0" smtClean="0"/>
              <a:t>Can be problematic when there are a wide range of opinions &amp; there is no clear way of reaching an equitable final decision.</a:t>
            </a:r>
          </a:p>
          <a:p>
            <a:pPr marL="633222" indent="-514350">
              <a:buAutoNum type="arabicParenR"/>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762000"/>
            <a:ext cx="8229600" cy="5486400"/>
          </a:xfrm>
        </p:spPr>
        <p:txBody>
          <a:bodyPr>
            <a:normAutofit lnSpcReduction="10000"/>
          </a:bodyPr>
          <a:lstStyle/>
          <a:p>
            <a:pPr algn="just"/>
            <a:r>
              <a:rPr lang="en-US" b="1" u="sng" dirty="0" smtClean="0">
                <a:solidFill>
                  <a:schemeClr val="accent2">
                    <a:lumMod val="75000"/>
                  </a:schemeClr>
                </a:solidFill>
              </a:rPr>
              <a:t>Laissez – faire or Free – rein Leadership:</a:t>
            </a:r>
          </a:p>
          <a:p>
            <a:pPr marL="633222" indent="-514350" algn="just">
              <a:buAutoNum type="arabicParenR"/>
            </a:pPr>
            <a:r>
              <a:rPr lang="en-US" dirty="0" smtClean="0"/>
              <a:t>Leaders avoid power and responsibility.</a:t>
            </a:r>
          </a:p>
          <a:p>
            <a:pPr marL="633222" indent="-514350" algn="just">
              <a:buAutoNum type="arabicParenR"/>
            </a:pPr>
            <a:r>
              <a:rPr lang="en-US" dirty="0" smtClean="0"/>
              <a:t>The leader passes on the responsibility for the decision making to his subordinates and takes a minimum of initiative in admin.</a:t>
            </a:r>
          </a:p>
          <a:p>
            <a:pPr marL="633222" indent="-514350" algn="just">
              <a:buAutoNum type="arabicParenR"/>
            </a:pPr>
            <a:r>
              <a:rPr lang="en-US" dirty="0" smtClean="0"/>
              <a:t>Gives no direction and allows the group to establish its own goals and work out its own problems.</a:t>
            </a:r>
          </a:p>
          <a:p>
            <a:pPr marL="633222" indent="-514350" algn="just">
              <a:buAutoNum type="arabicParenR"/>
            </a:pPr>
            <a:r>
              <a:rPr lang="en-US" dirty="0" smtClean="0"/>
              <a:t>The idea is that each member of the group when left to himself will put forth his best effort and the maximum results can be achieved.</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Likert’s Leadership Styles: </a:t>
            </a:r>
            <a:endParaRPr lang="en-US" sz="5400" dirty="0"/>
          </a:p>
        </p:txBody>
      </p:sp>
      <p:sp>
        <p:nvSpPr>
          <p:cNvPr id="3" name="Content Placeholder 2"/>
          <p:cNvSpPr>
            <a:spLocks noGrp="1"/>
          </p:cNvSpPr>
          <p:nvPr>
            <p:ph idx="1"/>
          </p:nvPr>
        </p:nvSpPr>
        <p:spPr>
          <a:xfrm>
            <a:off x="457200" y="2057400"/>
            <a:ext cx="8229600" cy="3025409"/>
          </a:xfrm>
        </p:spPr>
        <p:txBody>
          <a:bodyPr/>
          <a:lstStyle/>
          <a:p>
            <a:r>
              <a:rPr lang="en-US" sz="4400" dirty="0" smtClean="0"/>
              <a:t>Exploitive Authoritative</a:t>
            </a:r>
          </a:p>
          <a:p>
            <a:r>
              <a:rPr lang="en-US" sz="4400" dirty="0" smtClean="0"/>
              <a:t>Benevolent Authoritative</a:t>
            </a:r>
          </a:p>
          <a:p>
            <a:r>
              <a:rPr lang="en-US" sz="4400" dirty="0" smtClean="0"/>
              <a:t>Consultative</a:t>
            </a:r>
          </a:p>
          <a:p>
            <a:r>
              <a:rPr lang="en-US" sz="4400" dirty="0" smtClean="0"/>
              <a:t>Participative</a:t>
            </a:r>
            <a:endParaRPr lang="en-US" sz="4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52400"/>
            <a:ext cx="8229600" cy="1252538"/>
          </a:xfrm>
        </p:spPr>
        <p:txBody>
          <a:bodyPr>
            <a:normAutofit fontScale="90000"/>
          </a:bodyPr>
          <a:lstStyle/>
          <a:p>
            <a:r>
              <a:rPr lang="en-US" dirty="0" smtClean="0">
                <a:solidFill>
                  <a:schemeClr val="tx1"/>
                </a:solidFill>
              </a:rPr>
              <a:t>Contingency Theories: Situational Leadership - </a:t>
            </a:r>
            <a:endParaRPr lang="en-US" dirty="0">
              <a:solidFill>
                <a:schemeClr val="tx1"/>
              </a:solidFill>
            </a:endParaRPr>
          </a:p>
        </p:txBody>
      </p:sp>
      <p:sp>
        <p:nvSpPr>
          <p:cNvPr id="4" name="Rectangle 3"/>
          <p:cNvSpPr/>
          <p:nvPr/>
        </p:nvSpPr>
        <p:spPr>
          <a:xfrm>
            <a:off x="1752600" y="1752600"/>
            <a:ext cx="57150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p>
          <a:p>
            <a:pPr algn="ctr"/>
            <a:endParaRPr lang="en-US" dirty="0" smtClean="0"/>
          </a:p>
          <a:p>
            <a:pPr algn="ctr"/>
            <a:endParaRPr lang="en-US" dirty="0" smtClean="0"/>
          </a:p>
          <a:p>
            <a:pPr algn="ctr"/>
            <a:endParaRPr lang="en-US" dirty="0" smtClean="0"/>
          </a:p>
          <a:p>
            <a:pPr algn="ctr"/>
            <a:endParaRPr lang="en-US" dirty="0"/>
          </a:p>
        </p:txBody>
      </p:sp>
      <p:cxnSp>
        <p:nvCxnSpPr>
          <p:cNvPr id="6" name="Straight Connector 5"/>
          <p:cNvCxnSpPr>
            <a:stCxn id="4" idx="0"/>
            <a:endCxn id="4" idx="2"/>
          </p:cNvCxnSpPr>
          <p:nvPr/>
        </p:nvCxnSpPr>
        <p:spPr>
          <a:xfrm rot="16200000" flipH="1">
            <a:off x="3200400" y="3162300"/>
            <a:ext cx="2819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4" idx="1"/>
            <a:endCxn id="4" idx="3"/>
          </p:cNvCxnSpPr>
          <p:nvPr/>
        </p:nvCxnSpPr>
        <p:spPr>
          <a:xfrm rot="10800000" flipH="1">
            <a:off x="1752600" y="3162300"/>
            <a:ext cx="5715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438400" y="2667000"/>
            <a:ext cx="1523943" cy="369332"/>
          </a:xfrm>
          <a:prstGeom prst="rect">
            <a:avLst/>
          </a:prstGeom>
          <a:noFill/>
        </p:spPr>
        <p:txBody>
          <a:bodyPr wrap="none" rtlCol="0">
            <a:spAutoFit/>
          </a:bodyPr>
          <a:lstStyle/>
          <a:p>
            <a:r>
              <a:rPr lang="en-US" dirty="0" smtClean="0"/>
              <a:t>S3 Supporting</a:t>
            </a:r>
            <a:endParaRPr lang="en-US" dirty="0"/>
          </a:p>
        </p:txBody>
      </p:sp>
      <p:sp>
        <p:nvSpPr>
          <p:cNvPr id="11" name="TextBox 10"/>
          <p:cNvSpPr txBox="1"/>
          <p:nvPr/>
        </p:nvSpPr>
        <p:spPr>
          <a:xfrm>
            <a:off x="2438400" y="4038600"/>
            <a:ext cx="1527982" cy="369332"/>
          </a:xfrm>
          <a:prstGeom prst="rect">
            <a:avLst/>
          </a:prstGeom>
          <a:noFill/>
        </p:spPr>
        <p:txBody>
          <a:bodyPr wrap="none" rtlCol="0">
            <a:spAutoFit/>
          </a:bodyPr>
          <a:lstStyle/>
          <a:p>
            <a:r>
              <a:rPr lang="en-US" dirty="0" smtClean="0"/>
              <a:t>S4 Delegating</a:t>
            </a:r>
            <a:endParaRPr lang="en-US" dirty="0"/>
          </a:p>
        </p:txBody>
      </p:sp>
      <p:sp>
        <p:nvSpPr>
          <p:cNvPr id="12" name="TextBox 11"/>
          <p:cNvSpPr txBox="1"/>
          <p:nvPr/>
        </p:nvSpPr>
        <p:spPr>
          <a:xfrm>
            <a:off x="5410200" y="3962400"/>
            <a:ext cx="1340432" cy="369332"/>
          </a:xfrm>
          <a:prstGeom prst="rect">
            <a:avLst/>
          </a:prstGeom>
          <a:noFill/>
        </p:spPr>
        <p:txBody>
          <a:bodyPr wrap="none" rtlCol="0">
            <a:spAutoFit/>
          </a:bodyPr>
          <a:lstStyle/>
          <a:p>
            <a:r>
              <a:rPr lang="en-US" dirty="0" smtClean="0"/>
              <a:t>S1 Directing</a:t>
            </a:r>
            <a:endParaRPr lang="en-US" dirty="0"/>
          </a:p>
        </p:txBody>
      </p:sp>
      <p:sp>
        <p:nvSpPr>
          <p:cNvPr id="13" name="TextBox 12"/>
          <p:cNvSpPr txBox="1"/>
          <p:nvPr/>
        </p:nvSpPr>
        <p:spPr>
          <a:xfrm>
            <a:off x="5334000" y="2667000"/>
            <a:ext cx="1361848" cy="369332"/>
          </a:xfrm>
          <a:prstGeom prst="rect">
            <a:avLst/>
          </a:prstGeom>
          <a:noFill/>
        </p:spPr>
        <p:txBody>
          <a:bodyPr wrap="none" rtlCol="0">
            <a:spAutoFit/>
          </a:bodyPr>
          <a:lstStyle/>
          <a:p>
            <a:r>
              <a:rPr lang="en-US" dirty="0" smtClean="0"/>
              <a:t>S2 Coaching</a:t>
            </a:r>
            <a:endParaRPr lang="en-US" dirty="0"/>
          </a:p>
        </p:txBody>
      </p:sp>
      <p:sp>
        <p:nvSpPr>
          <p:cNvPr id="18" name="TextBox 17"/>
          <p:cNvSpPr txBox="1"/>
          <p:nvPr/>
        </p:nvSpPr>
        <p:spPr>
          <a:xfrm>
            <a:off x="990600" y="4572000"/>
            <a:ext cx="593432" cy="369332"/>
          </a:xfrm>
          <a:prstGeom prst="rect">
            <a:avLst/>
          </a:prstGeom>
          <a:noFill/>
        </p:spPr>
        <p:txBody>
          <a:bodyPr wrap="none" rtlCol="0">
            <a:spAutoFit/>
          </a:bodyPr>
          <a:lstStyle/>
          <a:p>
            <a:r>
              <a:rPr lang="en-US" dirty="0" smtClean="0"/>
              <a:t>Low</a:t>
            </a:r>
            <a:endParaRPr lang="en-US" dirty="0"/>
          </a:p>
        </p:txBody>
      </p:sp>
      <p:sp>
        <p:nvSpPr>
          <p:cNvPr id="19" name="TextBox 18"/>
          <p:cNvSpPr txBox="1"/>
          <p:nvPr/>
        </p:nvSpPr>
        <p:spPr>
          <a:xfrm>
            <a:off x="7543800" y="4572000"/>
            <a:ext cx="636713" cy="369332"/>
          </a:xfrm>
          <a:prstGeom prst="rect">
            <a:avLst/>
          </a:prstGeom>
          <a:noFill/>
        </p:spPr>
        <p:txBody>
          <a:bodyPr wrap="none" rtlCol="0">
            <a:spAutoFit/>
          </a:bodyPr>
          <a:lstStyle/>
          <a:p>
            <a:r>
              <a:rPr lang="en-US" dirty="0" smtClean="0"/>
              <a:t>High</a:t>
            </a:r>
            <a:endParaRPr lang="en-US" dirty="0"/>
          </a:p>
        </p:txBody>
      </p:sp>
      <p:sp>
        <p:nvSpPr>
          <p:cNvPr id="20" name="TextBox 19"/>
          <p:cNvSpPr txBox="1"/>
          <p:nvPr/>
        </p:nvSpPr>
        <p:spPr>
          <a:xfrm>
            <a:off x="990600" y="1676400"/>
            <a:ext cx="636713" cy="369332"/>
          </a:xfrm>
          <a:prstGeom prst="rect">
            <a:avLst/>
          </a:prstGeom>
          <a:noFill/>
        </p:spPr>
        <p:txBody>
          <a:bodyPr wrap="none" rtlCol="0">
            <a:spAutoFit/>
          </a:bodyPr>
          <a:lstStyle/>
          <a:p>
            <a:r>
              <a:rPr lang="en-US" dirty="0" smtClean="0"/>
              <a:t>High</a:t>
            </a:r>
            <a:endParaRPr lang="en-US" dirty="0"/>
          </a:p>
        </p:txBody>
      </p:sp>
      <p:sp>
        <p:nvSpPr>
          <p:cNvPr id="21" name="TextBox 20"/>
          <p:cNvSpPr txBox="1"/>
          <p:nvPr/>
        </p:nvSpPr>
        <p:spPr>
          <a:xfrm>
            <a:off x="3505200" y="4648200"/>
            <a:ext cx="1938351" cy="369332"/>
          </a:xfrm>
          <a:prstGeom prst="rect">
            <a:avLst/>
          </a:prstGeom>
          <a:noFill/>
        </p:spPr>
        <p:txBody>
          <a:bodyPr wrap="none" rtlCol="0">
            <a:spAutoFit/>
          </a:bodyPr>
          <a:lstStyle/>
          <a:p>
            <a:r>
              <a:rPr lang="en-US" dirty="0" smtClean="0"/>
              <a:t>Directive Behavior</a:t>
            </a:r>
            <a:endParaRPr lang="en-US" dirty="0"/>
          </a:p>
        </p:txBody>
      </p:sp>
      <p:sp>
        <p:nvSpPr>
          <p:cNvPr id="26" name="TextBox 25"/>
          <p:cNvSpPr txBox="1"/>
          <p:nvPr/>
        </p:nvSpPr>
        <p:spPr>
          <a:xfrm>
            <a:off x="457200" y="2743200"/>
            <a:ext cx="1231427" cy="646331"/>
          </a:xfrm>
          <a:prstGeom prst="rect">
            <a:avLst/>
          </a:prstGeom>
          <a:noFill/>
        </p:spPr>
        <p:txBody>
          <a:bodyPr wrap="none" rtlCol="0">
            <a:spAutoFit/>
          </a:bodyPr>
          <a:lstStyle/>
          <a:p>
            <a:r>
              <a:rPr lang="en-US" dirty="0" smtClean="0"/>
              <a:t>Supportive</a:t>
            </a:r>
          </a:p>
          <a:p>
            <a:r>
              <a:rPr lang="en-US" dirty="0" smtClean="0"/>
              <a:t>Behavior</a:t>
            </a:r>
            <a:endParaRPr lang="en-US" dirty="0"/>
          </a:p>
        </p:txBody>
      </p:sp>
      <p:sp>
        <p:nvSpPr>
          <p:cNvPr id="31" name="Rectangle 30"/>
          <p:cNvSpPr/>
          <p:nvPr/>
        </p:nvSpPr>
        <p:spPr>
          <a:xfrm>
            <a:off x="1600200" y="5410200"/>
            <a:ext cx="6096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7" name="Straight Connector 36"/>
          <p:cNvCxnSpPr/>
          <p:nvPr/>
        </p:nvCxnSpPr>
        <p:spPr>
          <a:xfrm>
            <a:off x="1828800" y="4800600"/>
            <a:ext cx="1524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5486400" y="4800600"/>
            <a:ext cx="1905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8" idx="0"/>
          </p:cNvCxnSpPr>
          <p:nvPr/>
        </p:nvCxnSpPr>
        <p:spPr>
          <a:xfrm rot="5400000" flipH="1" flipV="1">
            <a:off x="719858" y="3996458"/>
            <a:ext cx="1143000" cy="808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endCxn id="20" idx="2"/>
          </p:cNvCxnSpPr>
          <p:nvPr/>
        </p:nvCxnSpPr>
        <p:spPr>
          <a:xfrm rot="5400000" flipH="1" flipV="1">
            <a:off x="953444" y="2387688"/>
            <a:ext cx="697468" cy="1355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4343400" y="5791200"/>
            <a:ext cx="762000" cy="457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10800000" flipV="1">
            <a:off x="2590800" y="5410200"/>
            <a:ext cx="762000" cy="381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2590800" y="5791200"/>
            <a:ext cx="762000" cy="457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4343400" y="5410200"/>
            <a:ext cx="914400" cy="381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10800000" flipV="1">
            <a:off x="5943600" y="5410200"/>
            <a:ext cx="685800" cy="381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5943600" y="5791200"/>
            <a:ext cx="762000" cy="457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a:off x="6400801" y="5410200"/>
            <a:ext cx="2057400" cy="646331"/>
          </a:xfrm>
          <a:prstGeom prst="rect">
            <a:avLst/>
          </a:prstGeom>
          <a:noFill/>
        </p:spPr>
        <p:txBody>
          <a:bodyPr wrap="square" rtlCol="0">
            <a:spAutoFit/>
          </a:bodyPr>
          <a:lstStyle/>
          <a:p>
            <a:r>
              <a:rPr lang="en-US" dirty="0" smtClean="0"/>
              <a:t>  D1 Low Cp </a:t>
            </a:r>
          </a:p>
          <a:p>
            <a:r>
              <a:rPr lang="en-US" dirty="0" smtClean="0"/>
              <a:t>High Cm</a:t>
            </a:r>
            <a:endParaRPr lang="en-US" dirty="0"/>
          </a:p>
        </p:txBody>
      </p:sp>
      <p:sp>
        <p:nvSpPr>
          <p:cNvPr id="71" name="TextBox 70"/>
          <p:cNvSpPr txBox="1"/>
          <p:nvPr/>
        </p:nvSpPr>
        <p:spPr>
          <a:xfrm>
            <a:off x="4648200" y="5410200"/>
            <a:ext cx="1535998" cy="923330"/>
          </a:xfrm>
          <a:prstGeom prst="rect">
            <a:avLst/>
          </a:prstGeom>
          <a:noFill/>
        </p:spPr>
        <p:txBody>
          <a:bodyPr wrap="none" rtlCol="0">
            <a:spAutoFit/>
          </a:bodyPr>
          <a:lstStyle/>
          <a:p>
            <a:r>
              <a:rPr lang="en-US" dirty="0" smtClean="0"/>
              <a:t>        D2 Low to</a:t>
            </a:r>
          </a:p>
          <a:p>
            <a:r>
              <a:rPr lang="en-US" dirty="0" smtClean="0"/>
              <a:t> some Cp &amp; </a:t>
            </a:r>
          </a:p>
          <a:p>
            <a:r>
              <a:rPr lang="en-US" dirty="0" smtClean="0"/>
              <a:t> </a:t>
            </a:r>
            <a:r>
              <a:rPr lang="en-US" dirty="0" smtClean="0"/>
              <a:t>         Low Cm</a:t>
            </a:r>
            <a:endParaRPr lang="en-US" dirty="0"/>
          </a:p>
        </p:txBody>
      </p:sp>
      <p:sp>
        <p:nvSpPr>
          <p:cNvPr id="73" name="TextBox 72"/>
          <p:cNvSpPr txBox="1"/>
          <p:nvPr/>
        </p:nvSpPr>
        <p:spPr>
          <a:xfrm>
            <a:off x="2895600" y="5410200"/>
            <a:ext cx="1740413" cy="923330"/>
          </a:xfrm>
          <a:prstGeom prst="rect">
            <a:avLst/>
          </a:prstGeom>
          <a:noFill/>
        </p:spPr>
        <p:txBody>
          <a:bodyPr wrap="none" rtlCol="0">
            <a:spAutoFit/>
          </a:bodyPr>
          <a:lstStyle/>
          <a:p>
            <a:r>
              <a:rPr lang="en-US" dirty="0" smtClean="0"/>
              <a:t>      D3 Moderate</a:t>
            </a:r>
          </a:p>
          <a:p>
            <a:r>
              <a:rPr lang="en-US" dirty="0" smtClean="0"/>
              <a:t>To high Cp &amp;</a:t>
            </a:r>
          </a:p>
          <a:p>
            <a:r>
              <a:rPr lang="en-US" dirty="0" smtClean="0"/>
              <a:t>         Variable Cm</a:t>
            </a:r>
            <a:endParaRPr lang="en-US" dirty="0"/>
          </a:p>
        </p:txBody>
      </p:sp>
      <p:sp>
        <p:nvSpPr>
          <p:cNvPr id="74" name="TextBox 73"/>
          <p:cNvSpPr txBox="1"/>
          <p:nvPr/>
        </p:nvSpPr>
        <p:spPr>
          <a:xfrm>
            <a:off x="1600200" y="5410200"/>
            <a:ext cx="1252843" cy="923330"/>
          </a:xfrm>
          <a:prstGeom prst="rect">
            <a:avLst/>
          </a:prstGeom>
          <a:noFill/>
        </p:spPr>
        <p:txBody>
          <a:bodyPr wrap="none" rtlCol="0">
            <a:spAutoFit/>
          </a:bodyPr>
          <a:lstStyle/>
          <a:p>
            <a:r>
              <a:rPr lang="en-US" dirty="0" smtClean="0"/>
              <a:t>D4 High Cp</a:t>
            </a:r>
          </a:p>
          <a:p>
            <a:r>
              <a:rPr lang="en-US" dirty="0" smtClean="0"/>
              <a:t> &amp;High</a:t>
            </a:r>
          </a:p>
          <a:p>
            <a:r>
              <a:rPr lang="en-US" dirty="0" smtClean="0"/>
              <a:t> Cm</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3752"/>
          </a:xfrm>
        </p:spPr>
        <p:txBody>
          <a:bodyPr>
            <a:normAutofit/>
          </a:bodyPr>
          <a:lstStyle/>
          <a:p>
            <a:r>
              <a:rPr lang="en-US" dirty="0" smtClean="0"/>
              <a:t>Performance </a:t>
            </a:r>
            <a:r>
              <a:rPr lang="en-US" dirty="0" smtClean="0"/>
              <a:t>Readiness Level:</a:t>
            </a:r>
            <a:endParaRPr lang="en-US" dirty="0"/>
          </a:p>
        </p:txBody>
      </p:sp>
      <p:sp>
        <p:nvSpPr>
          <p:cNvPr id="3" name="Content Placeholder 2"/>
          <p:cNvSpPr>
            <a:spLocks noGrp="1"/>
          </p:cNvSpPr>
          <p:nvPr>
            <p:ph idx="1"/>
          </p:nvPr>
        </p:nvSpPr>
        <p:spPr>
          <a:xfrm>
            <a:off x="457200" y="1905000"/>
            <a:ext cx="8229600" cy="4038599"/>
          </a:xfrm>
        </p:spPr>
        <p:txBody>
          <a:bodyPr/>
          <a:lstStyle/>
          <a:p>
            <a:pPr>
              <a:buNone/>
            </a:pPr>
            <a:r>
              <a:rPr lang="en-US" dirty="0" smtClean="0"/>
              <a:t>    Hersey, Blanchard &amp; Johnson, 2008: It is based on the development levels and adapted from Hersey’s Situational Selling –</a:t>
            </a:r>
          </a:p>
          <a:p>
            <a:r>
              <a:rPr lang="en-US" dirty="0" smtClean="0"/>
              <a:t>R1 : Unable and insecure or unwilling</a:t>
            </a:r>
          </a:p>
          <a:p>
            <a:r>
              <a:rPr lang="en-US" dirty="0" smtClean="0"/>
              <a:t>R2 : Unable but confident or willing</a:t>
            </a:r>
          </a:p>
          <a:p>
            <a:r>
              <a:rPr lang="en-US" dirty="0" smtClean="0"/>
              <a:t>R3 : Able but insecure or unwilling</a:t>
            </a:r>
          </a:p>
          <a:p>
            <a:r>
              <a:rPr lang="en-US" dirty="0" smtClean="0"/>
              <a:t>R4 : Able, confident and willing.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534400" cy="1252728"/>
          </a:xfrm>
        </p:spPr>
        <p:txBody>
          <a:bodyPr>
            <a:normAutofit fontScale="90000"/>
          </a:bodyPr>
          <a:lstStyle/>
          <a:p>
            <a:r>
              <a:rPr lang="en-US" dirty="0" smtClean="0"/>
              <a:t>Vroom &amp; Yetton’s Normative Model:</a:t>
            </a:r>
            <a:endParaRPr lang="en-US" dirty="0"/>
          </a:p>
        </p:txBody>
      </p:sp>
      <p:sp>
        <p:nvSpPr>
          <p:cNvPr id="3" name="Content Placeholder 2"/>
          <p:cNvSpPr>
            <a:spLocks noGrp="1"/>
          </p:cNvSpPr>
          <p:nvPr>
            <p:ph idx="1"/>
          </p:nvPr>
        </p:nvSpPr>
        <p:spPr>
          <a:xfrm>
            <a:off x="381000" y="1905000"/>
            <a:ext cx="8229600" cy="4168409"/>
          </a:xfrm>
        </p:spPr>
        <p:txBody>
          <a:bodyPr/>
          <a:lstStyle/>
          <a:p>
            <a:pPr algn="just"/>
            <a:r>
              <a:rPr lang="en-US" dirty="0" smtClean="0"/>
              <a:t>Vroom and Yetton (1973) took the earlier generalized situational theories that noted how situational factors cause almost unpredictable leader behavior and reduced this to a more limited set of behaviors</a:t>
            </a:r>
            <a:r>
              <a:rPr lang="en-US" dirty="0" smtClean="0"/>
              <a:t>.</a:t>
            </a:r>
          </a:p>
          <a:p>
            <a:pPr algn="just"/>
            <a:r>
              <a:rPr lang="en-US" dirty="0" smtClean="0"/>
              <a:t>The 'normative' aspect of the model is that it was defined more by rational logic than by long observation.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762000"/>
            <a:ext cx="8229600" cy="5486400"/>
          </a:xfrm>
        </p:spPr>
        <p:txBody>
          <a:bodyPr/>
          <a:lstStyle/>
          <a:p>
            <a:pPr algn="just"/>
            <a:r>
              <a:rPr lang="en-US" dirty="0" smtClean="0"/>
              <a:t>Decision quality is the selection of the best alternative, and is particularly important when there are many alternatives. It is also important when there are  serious implications for selecting (or failing to select) the best alternative</a:t>
            </a:r>
            <a:r>
              <a:rPr lang="en-US" dirty="0" smtClean="0"/>
              <a:t>.</a:t>
            </a:r>
          </a:p>
          <a:p>
            <a:pPr algn="just"/>
            <a:r>
              <a:rPr lang="en-US" dirty="0" smtClean="0"/>
              <a:t>Decision acceptance is the degree to which a follower accepts a decision made by a leader. Leaders focus more on decision acceptance when decision quality is more important.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Introduction:</a:t>
            </a:r>
            <a:endParaRPr lang="en-US" sz="6000" dirty="0"/>
          </a:p>
        </p:txBody>
      </p:sp>
      <p:sp>
        <p:nvSpPr>
          <p:cNvPr id="3" name="Content Placeholder 2"/>
          <p:cNvSpPr>
            <a:spLocks noGrp="1"/>
          </p:cNvSpPr>
          <p:nvPr>
            <p:ph idx="1"/>
          </p:nvPr>
        </p:nvSpPr>
        <p:spPr>
          <a:xfrm>
            <a:off x="457200" y="1676400"/>
            <a:ext cx="8229600" cy="4625609"/>
          </a:xfrm>
        </p:spPr>
        <p:txBody>
          <a:bodyPr>
            <a:normAutofit/>
          </a:bodyPr>
          <a:lstStyle/>
          <a:p>
            <a:r>
              <a:rPr lang="en-US" dirty="0" smtClean="0"/>
              <a:t>Leadership is the process of social influence in which one person can enlist the aid and support of others in the accomplishment of a common task.</a:t>
            </a:r>
          </a:p>
          <a:p>
            <a:r>
              <a:rPr lang="en-US" dirty="0" smtClean="0"/>
              <a:t>Leadership is the activity of influencing people to strive willingly for group objectives.</a:t>
            </a:r>
          </a:p>
          <a:p>
            <a:r>
              <a:rPr lang="en-US" dirty="0" smtClean="0"/>
              <a:t>Leadership is about setting and not just reacting to agendas, identifying problems, and initiating change.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 Goal Theory of Leadership:</a:t>
            </a:r>
            <a:endParaRPr lang="en-US" dirty="0"/>
          </a:p>
        </p:txBody>
      </p:sp>
      <p:sp>
        <p:nvSpPr>
          <p:cNvPr id="3" name="Content Placeholder 2"/>
          <p:cNvSpPr>
            <a:spLocks noGrp="1"/>
          </p:cNvSpPr>
          <p:nvPr>
            <p:ph idx="1"/>
          </p:nvPr>
        </p:nvSpPr>
        <p:spPr>
          <a:xfrm>
            <a:off x="381000" y="1752600"/>
            <a:ext cx="8229600" cy="4800600"/>
          </a:xfrm>
        </p:spPr>
        <p:txBody>
          <a:bodyPr>
            <a:normAutofit fontScale="92500" lnSpcReduction="20000"/>
          </a:bodyPr>
          <a:lstStyle/>
          <a:p>
            <a:pPr algn="just"/>
            <a:r>
              <a:rPr lang="en-US" dirty="0" smtClean="0"/>
              <a:t>The Path-Goal Theory of Leadership was developed to describe the way that leaders encourage and support their followers in achieving the goals they have been set by making the path that they should take clear and easy</a:t>
            </a:r>
            <a:r>
              <a:rPr lang="en-US" dirty="0" smtClean="0"/>
              <a:t>.</a:t>
            </a:r>
          </a:p>
          <a:p>
            <a:pPr algn="just"/>
            <a:r>
              <a:rPr lang="en-US" dirty="0" smtClean="0"/>
              <a:t>In particular, leaders:</a:t>
            </a:r>
          </a:p>
          <a:p>
            <a:pPr algn="just">
              <a:buNone/>
            </a:pPr>
            <a:r>
              <a:rPr lang="en-US" dirty="0" smtClean="0"/>
              <a:t>     1) Clarify </a:t>
            </a:r>
            <a:r>
              <a:rPr lang="en-US" dirty="0" smtClean="0"/>
              <a:t>the path so subordinates know which </a:t>
            </a:r>
            <a:r>
              <a:rPr lang="en-US" dirty="0" smtClean="0"/>
              <a:t> </a:t>
            </a:r>
          </a:p>
          <a:p>
            <a:pPr algn="just">
              <a:buNone/>
            </a:pPr>
            <a:r>
              <a:rPr lang="en-US" dirty="0" smtClean="0"/>
              <a:t> </a:t>
            </a:r>
            <a:r>
              <a:rPr lang="en-US" dirty="0" smtClean="0"/>
              <a:t>         way </a:t>
            </a:r>
            <a:r>
              <a:rPr lang="en-US" dirty="0" smtClean="0"/>
              <a:t>to go.</a:t>
            </a:r>
          </a:p>
          <a:p>
            <a:pPr algn="just">
              <a:buNone/>
            </a:pPr>
            <a:r>
              <a:rPr lang="en-US" dirty="0" smtClean="0"/>
              <a:t>     2) Remove </a:t>
            </a:r>
            <a:r>
              <a:rPr lang="en-US" dirty="0" smtClean="0"/>
              <a:t>roadblocks that are stopping them </a:t>
            </a:r>
            <a:endParaRPr lang="en-US" dirty="0" smtClean="0"/>
          </a:p>
          <a:p>
            <a:pPr algn="just">
              <a:buNone/>
            </a:pPr>
            <a:r>
              <a:rPr lang="en-US" dirty="0" smtClean="0"/>
              <a:t> </a:t>
            </a:r>
            <a:r>
              <a:rPr lang="en-US" dirty="0" smtClean="0"/>
              <a:t>         going </a:t>
            </a:r>
            <a:r>
              <a:rPr lang="en-US" dirty="0" smtClean="0"/>
              <a:t>there.</a:t>
            </a:r>
          </a:p>
          <a:p>
            <a:pPr algn="just">
              <a:buNone/>
            </a:pPr>
            <a:r>
              <a:rPr lang="en-US" dirty="0" smtClean="0"/>
              <a:t>     3) Increasing </a:t>
            </a:r>
            <a:r>
              <a:rPr lang="en-US" dirty="0" smtClean="0"/>
              <a:t>the rewards along the route.</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Fielder’s Contingency Model:</a:t>
            </a:r>
            <a:endParaRPr lang="en-US" dirty="0"/>
          </a:p>
        </p:txBody>
      </p:sp>
      <p:sp>
        <p:nvSpPr>
          <p:cNvPr id="3" name="Content Placeholder 2"/>
          <p:cNvSpPr>
            <a:spLocks noGrp="1"/>
          </p:cNvSpPr>
          <p:nvPr>
            <p:ph idx="1"/>
          </p:nvPr>
        </p:nvSpPr>
        <p:spPr>
          <a:xfrm>
            <a:off x="304800" y="1752600"/>
            <a:ext cx="8229600" cy="4876800"/>
          </a:xfrm>
        </p:spPr>
        <p:txBody>
          <a:bodyPr>
            <a:normAutofit fontScale="92500" lnSpcReduction="20000"/>
          </a:bodyPr>
          <a:lstStyle/>
          <a:p>
            <a:pPr algn="just">
              <a:buNone/>
            </a:pPr>
            <a:r>
              <a:rPr lang="en-US" dirty="0" smtClean="0"/>
              <a:t>     According to this model, leadership is effective when the leader’s style is appropriate to the situation - as determined by three principal factors:</a:t>
            </a:r>
          </a:p>
          <a:p>
            <a:pPr algn="just"/>
            <a:r>
              <a:rPr lang="en-US" dirty="0" smtClean="0"/>
              <a:t>Leader-Member Relations </a:t>
            </a:r>
            <a:r>
              <a:rPr lang="en-US" dirty="0" smtClean="0"/>
              <a:t>- Degree to which a leader is accepted and supported by the group members. </a:t>
            </a:r>
          </a:p>
          <a:p>
            <a:pPr algn="just"/>
            <a:r>
              <a:rPr lang="en-US" dirty="0" smtClean="0"/>
              <a:t>Task Structure </a:t>
            </a:r>
            <a:r>
              <a:rPr lang="en-US" dirty="0" smtClean="0"/>
              <a:t>- Extent to which the task is structured and defined, with clear goals and procedures. </a:t>
            </a:r>
          </a:p>
          <a:p>
            <a:pPr algn="just"/>
            <a:r>
              <a:rPr lang="en-US" dirty="0" smtClean="0"/>
              <a:t>Position Power </a:t>
            </a:r>
            <a:r>
              <a:rPr lang="en-US" dirty="0" smtClean="0"/>
              <a:t>- The ability of a leader to control subordinates through reward and punishment.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Relationship &amp; Management Theories:</a:t>
            </a:r>
            <a:endParaRPr lang="en-US" dirty="0"/>
          </a:p>
        </p:txBody>
      </p:sp>
      <p:sp>
        <p:nvSpPr>
          <p:cNvPr id="3" name="Content Placeholder 2"/>
          <p:cNvSpPr>
            <a:spLocks noGrp="1"/>
          </p:cNvSpPr>
          <p:nvPr>
            <p:ph idx="1"/>
          </p:nvPr>
        </p:nvSpPr>
        <p:spPr>
          <a:xfrm>
            <a:off x="381000" y="1828800"/>
            <a:ext cx="8229600" cy="4625609"/>
          </a:xfrm>
        </p:spPr>
        <p:txBody>
          <a:bodyPr>
            <a:normAutofit/>
          </a:bodyPr>
          <a:lstStyle/>
          <a:p>
            <a:pPr algn="just">
              <a:buNone/>
            </a:pPr>
            <a:r>
              <a:rPr lang="en-US" dirty="0" smtClean="0"/>
              <a:t>    </a:t>
            </a:r>
            <a:r>
              <a:rPr lang="en-US" b="1" u="sng" dirty="0" smtClean="0">
                <a:solidFill>
                  <a:srgbClr val="0070C0"/>
                </a:solidFill>
              </a:rPr>
              <a:t>Transformational Leadership (Relationship)</a:t>
            </a:r>
          </a:p>
          <a:p>
            <a:pPr algn="just"/>
            <a:r>
              <a:rPr lang="en-US" dirty="0" smtClean="0"/>
              <a:t> Transformational Leader seeks overtly to transform the organization, there is also a tacit promise to followers that they also will be transformed in some </a:t>
            </a:r>
            <a:r>
              <a:rPr lang="en-US" dirty="0" smtClean="0"/>
              <a:t>way.</a:t>
            </a:r>
          </a:p>
          <a:p>
            <a:pPr algn="just"/>
            <a:r>
              <a:rPr lang="en-US" dirty="0" smtClean="0"/>
              <a:t>Assumptions -</a:t>
            </a:r>
            <a:r>
              <a:rPr lang="en-US" b="1" dirty="0" smtClean="0"/>
              <a:t> </a:t>
            </a:r>
            <a:r>
              <a:rPr lang="en-US" dirty="0" smtClean="0"/>
              <a:t>People </a:t>
            </a:r>
            <a:r>
              <a:rPr lang="en-US" dirty="0" smtClean="0"/>
              <a:t>will follow a person who inspires </a:t>
            </a:r>
            <a:r>
              <a:rPr lang="en-US" dirty="0" smtClean="0"/>
              <a:t>them, the </a:t>
            </a:r>
            <a:r>
              <a:rPr lang="en-US" dirty="0" smtClean="0"/>
              <a:t>way to get things done is by injecting enthusiasm and energy.</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609600"/>
            <a:ext cx="8229600" cy="5638800"/>
          </a:xfrm>
        </p:spPr>
        <p:txBody>
          <a:bodyPr/>
          <a:lstStyle/>
          <a:p>
            <a:pPr algn="just">
              <a:buNone/>
            </a:pPr>
            <a:r>
              <a:rPr lang="en-US" dirty="0" smtClean="0"/>
              <a:t>    The main elements of a transformational leadership are:</a:t>
            </a:r>
          </a:p>
          <a:p>
            <a:pPr algn="just"/>
            <a:r>
              <a:rPr lang="en-US" dirty="0" smtClean="0"/>
              <a:t>Creating a strategic vision: portrays a clear picture of realistic attractive future.</a:t>
            </a:r>
          </a:p>
          <a:p>
            <a:pPr algn="just"/>
            <a:r>
              <a:rPr lang="en-US" dirty="0" smtClean="0"/>
              <a:t>Communicating the vision: making employees understand the significance of the visionary goal.</a:t>
            </a:r>
          </a:p>
          <a:p>
            <a:pPr algn="just"/>
            <a:r>
              <a:rPr lang="en-US" dirty="0" smtClean="0"/>
              <a:t>Modeling the vision: walk the talk.</a:t>
            </a:r>
          </a:p>
          <a:p>
            <a:pPr algn="just"/>
            <a:r>
              <a:rPr lang="en-US" dirty="0" smtClean="0"/>
              <a:t>Building the commitment to the vision: Energize people to adopt the vision at their own.</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01000" cy="1252728"/>
          </a:xfrm>
        </p:spPr>
        <p:txBody>
          <a:bodyPr/>
          <a:lstStyle/>
          <a:p>
            <a:r>
              <a:rPr lang="en-US" dirty="0" smtClean="0"/>
              <a:t>Transactional Leadership: </a:t>
            </a:r>
            <a:endParaRPr lang="en-US" dirty="0"/>
          </a:p>
        </p:txBody>
      </p:sp>
      <p:sp>
        <p:nvSpPr>
          <p:cNvPr id="3" name="Content Placeholder 2"/>
          <p:cNvSpPr>
            <a:spLocks noGrp="1"/>
          </p:cNvSpPr>
          <p:nvPr>
            <p:ph idx="1"/>
          </p:nvPr>
        </p:nvSpPr>
        <p:spPr>
          <a:xfrm>
            <a:off x="304800" y="1676400"/>
            <a:ext cx="8229600" cy="4876800"/>
          </a:xfrm>
        </p:spPr>
        <p:txBody>
          <a:bodyPr>
            <a:normAutofit fontScale="85000" lnSpcReduction="10000"/>
          </a:bodyPr>
          <a:lstStyle/>
          <a:p>
            <a:pPr algn="just"/>
            <a:r>
              <a:rPr lang="en-US" dirty="0" smtClean="0"/>
              <a:t>The transactional leader works through creating clear structures whereby it is clear what is required of their subordinates, and the rewards that they get for following orders</a:t>
            </a:r>
            <a:r>
              <a:rPr lang="en-US" dirty="0" smtClean="0"/>
              <a:t>.</a:t>
            </a:r>
          </a:p>
          <a:p>
            <a:pPr algn="just"/>
            <a:r>
              <a:rPr lang="en-US" dirty="0" smtClean="0"/>
              <a:t>Punishments are not always mentioned, but they are also well-understood and formal systems of discipline are usually in place</a:t>
            </a:r>
            <a:r>
              <a:rPr lang="en-US" dirty="0" smtClean="0"/>
              <a:t>.</a:t>
            </a:r>
          </a:p>
          <a:p>
            <a:pPr algn="just"/>
            <a:r>
              <a:rPr lang="en-US" dirty="0" smtClean="0"/>
              <a:t>Assumptions </a:t>
            </a:r>
            <a:r>
              <a:rPr lang="en-US" dirty="0" smtClean="0"/>
              <a:t>- The prime purpose of a subordinate is to do what their manager tells them to do, </a:t>
            </a:r>
            <a:r>
              <a:rPr lang="en-US" dirty="0" smtClean="0"/>
              <a:t>social </a:t>
            </a:r>
            <a:r>
              <a:rPr lang="en-US" dirty="0" smtClean="0"/>
              <a:t>systems work best with a clear chain of </a:t>
            </a:r>
            <a:r>
              <a:rPr lang="en-US" dirty="0" smtClean="0"/>
              <a:t>command and when </a:t>
            </a:r>
            <a:r>
              <a:rPr lang="en-US" dirty="0" smtClean="0"/>
              <a:t>people have agreed to do a job, a part of the deal is that they cede all authority to their manager.</a:t>
            </a:r>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Four Frameworks of Leadership</a:t>
            </a:r>
            <a:r>
              <a:rPr lang="en-US" dirty="0" smtClean="0"/>
              <a:t>:</a:t>
            </a:r>
            <a:endParaRPr lang="en-US" dirty="0"/>
          </a:p>
        </p:txBody>
      </p:sp>
      <p:sp>
        <p:nvSpPr>
          <p:cNvPr id="3" name="Content Placeholder 2"/>
          <p:cNvSpPr>
            <a:spLocks noGrp="1"/>
          </p:cNvSpPr>
          <p:nvPr>
            <p:ph idx="1"/>
          </p:nvPr>
        </p:nvSpPr>
        <p:spPr>
          <a:xfrm>
            <a:off x="457200" y="2057400"/>
            <a:ext cx="8229600" cy="2873009"/>
          </a:xfrm>
        </p:spPr>
        <p:txBody>
          <a:bodyPr/>
          <a:lstStyle/>
          <a:p>
            <a:pPr marL="633222" indent="-514350">
              <a:buFont typeface="+mj-lt"/>
              <a:buAutoNum type="arabicPeriod"/>
            </a:pPr>
            <a:r>
              <a:rPr lang="en-US" sz="3600" dirty="0" smtClean="0"/>
              <a:t>Structural framework</a:t>
            </a:r>
          </a:p>
          <a:p>
            <a:pPr marL="633222" indent="-514350">
              <a:buFont typeface="+mj-lt"/>
              <a:buAutoNum type="arabicPeriod"/>
            </a:pPr>
            <a:r>
              <a:rPr lang="en-US" sz="3600" dirty="0" smtClean="0"/>
              <a:t>Human Resource framework</a:t>
            </a:r>
          </a:p>
          <a:p>
            <a:pPr marL="633222" indent="-514350">
              <a:buFont typeface="+mj-lt"/>
              <a:buAutoNum type="arabicPeriod"/>
            </a:pPr>
            <a:r>
              <a:rPr lang="en-US" sz="3600" dirty="0" smtClean="0"/>
              <a:t>Political Framework</a:t>
            </a:r>
          </a:p>
          <a:p>
            <a:pPr marL="633222" indent="-514350">
              <a:buFont typeface="+mj-lt"/>
              <a:buAutoNum type="arabicPeriod"/>
            </a:pPr>
            <a:r>
              <a:rPr lang="en-US" sz="3600" dirty="0" smtClean="0"/>
              <a:t>Symbolic framework</a:t>
            </a:r>
          </a:p>
          <a:p>
            <a:pPr marL="633222" indent="-514350">
              <a:buFont typeface="+mj-lt"/>
              <a:buAutoNum type="arabicPeriod"/>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Other Forms of Leadership:</a:t>
            </a:r>
            <a:endParaRPr lang="en-US" sz="5400" dirty="0"/>
          </a:p>
        </p:txBody>
      </p:sp>
      <p:sp>
        <p:nvSpPr>
          <p:cNvPr id="3" name="Content Placeholder 2"/>
          <p:cNvSpPr>
            <a:spLocks noGrp="1"/>
          </p:cNvSpPr>
          <p:nvPr>
            <p:ph idx="1"/>
          </p:nvPr>
        </p:nvSpPr>
        <p:spPr>
          <a:xfrm>
            <a:off x="457200" y="2057400"/>
            <a:ext cx="8229600" cy="2720609"/>
          </a:xfrm>
        </p:spPr>
        <p:txBody>
          <a:bodyPr>
            <a:normAutofit/>
          </a:bodyPr>
          <a:lstStyle/>
          <a:p>
            <a:r>
              <a:rPr lang="en-US" sz="4000" dirty="0" smtClean="0"/>
              <a:t>Charismatic Leadership</a:t>
            </a:r>
          </a:p>
          <a:p>
            <a:r>
              <a:rPr lang="en-US" sz="4000" dirty="0" smtClean="0"/>
              <a:t>Servant Leadership</a:t>
            </a:r>
          </a:p>
          <a:p>
            <a:r>
              <a:rPr lang="en-US" sz="4000" dirty="0" smtClean="0"/>
              <a:t>Distributed Leadership</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Theories: </a:t>
            </a:r>
            <a:endParaRPr lang="en-US" dirty="0"/>
          </a:p>
        </p:txBody>
      </p:sp>
      <p:sp>
        <p:nvSpPr>
          <p:cNvPr id="3" name="Content Placeholder 2"/>
          <p:cNvSpPr>
            <a:spLocks noGrp="1"/>
          </p:cNvSpPr>
          <p:nvPr>
            <p:ph idx="1"/>
          </p:nvPr>
        </p:nvSpPr>
        <p:spPr>
          <a:xfrm>
            <a:off x="457200" y="1676400"/>
            <a:ext cx="8229600" cy="4876799"/>
          </a:xfrm>
        </p:spPr>
        <p:txBody>
          <a:bodyPr>
            <a:normAutofit fontScale="92500" lnSpcReduction="10000"/>
          </a:bodyPr>
          <a:lstStyle/>
          <a:p>
            <a:r>
              <a:rPr lang="en-US" dirty="0" smtClean="0"/>
              <a:t>Great Man Theory: </a:t>
            </a:r>
          </a:p>
          <a:p>
            <a:pPr marL="633222" indent="-514350">
              <a:buAutoNum type="arabicParenR"/>
            </a:pPr>
            <a:r>
              <a:rPr lang="en-US" dirty="0" smtClean="0"/>
              <a:t>Assumes that the capacity for leadership is inherent – that great leaders are born, not made.</a:t>
            </a:r>
          </a:p>
          <a:p>
            <a:pPr marL="633222" indent="-514350">
              <a:buAutoNum type="arabicParenR"/>
            </a:pPr>
            <a:r>
              <a:rPr lang="en-US" dirty="0" smtClean="0"/>
              <a:t>These theories often portray great leaders as heroic, mythic, and destined to rise to leadership when needed.</a:t>
            </a:r>
          </a:p>
          <a:p>
            <a:pPr marL="633222" indent="-514350">
              <a:buAutoNum type="arabicParenR"/>
            </a:pPr>
            <a:r>
              <a:rPr lang="en-US" dirty="0" smtClean="0"/>
              <a:t>The term “Great Man” was used because, at the time, leadership was thought of primarily as a male quality, especially in terms of military leadership.</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609600"/>
            <a:ext cx="8229600" cy="5791200"/>
          </a:xfrm>
        </p:spPr>
        <p:txBody>
          <a:bodyPr/>
          <a:lstStyle/>
          <a:p>
            <a:r>
              <a:rPr lang="en-US" dirty="0" smtClean="0"/>
              <a:t>Trait Theory : </a:t>
            </a:r>
          </a:p>
          <a:p>
            <a:pPr marL="633222" indent="-514350">
              <a:buAutoNum type="arabicParenR"/>
            </a:pPr>
            <a:r>
              <a:rPr lang="en-US" dirty="0" smtClean="0"/>
              <a:t>Similar in some ways to “Great Man” theories, trait theory assumes that people inherit certain qualities and traits that make them better suited to leadership.</a:t>
            </a:r>
          </a:p>
          <a:p>
            <a:pPr marL="633222" indent="-514350">
              <a:buAutoNum type="arabicParenR"/>
            </a:pPr>
            <a:r>
              <a:rPr lang="en-US" dirty="0" smtClean="0"/>
              <a:t>Trait theories often identify particular personality or behavioral characteristics shared by leaders.</a:t>
            </a:r>
          </a:p>
          <a:p>
            <a:pPr marL="633222" indent="-514350">
              <a:buAutoNum type="arabicParenR"/>
            </a:pPr>
            <a:r>
              <a:rPr lang="en-US" dirty="0" smtClean="0"/>
              <a:t>But if particular traits are key features of leadership, how do we explain people who possess those qualities but are not leaders?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Behavioral Theory:</a:t>
            </a:r>
            <a:endParaRPr lang="en-US" dirty="0"/>
          </a:p>
        </p:txBody>
      </p:sp>
      <p:sp>
        <p:nvSpPr>
          <p:cNvPr id="3" name="Content Placeholder 2"/>
          <p:cNvSpPr>
            <a:spLocks noGrp="1"/>
          </p:cNvSpPr>
          <p:nvPr>
            <p:ph idx="1"/>
          </p:nvPr>
        </p:nvSpPr>
        <p:spPr>
          <a:xfrm>
            <a:off x="381000" y="1676400"/>
            <a:ext cx="8229600" cy="4800600"/>
          </a:xfrm>
        </p:spPr>
        <p:txBody>
          <a:bodyPr>
            <a:noAutofit/>
          </a:bodyPr>
          <a:lstStyle/>
          <a:p>
            <a:r>
              <a:rPr lang="en-US" sz="2800" dirty="0" smtClean="0"/>
              <a:t>Leaders can be made, rather than are born. “What leaders actually do”, the action.</a:t>
            </a:r>
          </a:p>
          <a:p>
            <a:r>
              <a:rPr lang="en-US" sz="2800" dirty="0" smtClean="0"/>
              <a:t>Assumes that leadership capability can be learned, rather than being inherent. Therefore, people can learn to become leaders through teaching and observation.</a:t>
            </a:r>
          </a:p>
          <a:p>
            <a:r>
              <a:rPr lang="en-US" sz="2800" dirty="0" smtClean="0"/>
              <a:t>Focuses on the actions of leaders, not on mental qualities. </a:t>
            </a:r>
          </a:p>
          <a:p>
            <a:r>
              <a:rPr lang="en-US" sz="2800" dirty="0" smtClean="0"/>
              <a:t>It opposes to simple psychometric assessment that sorts those with leadership potential from those who will never have the chance.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838200"/>
            <a:ext cx="8229600" cy="5181600"/>
          </a:xfrm>
        </p:spPr>
        <p:txBody>
          <a:bodyPr>
            <a:normAutofit lnSpcReduction="10000"/>
          </a:bodyPr>
          <a:lstStyle/>
          <a:p>
            <a:pPr algn="just"/>
            <a:r>
              <a:rPr lang="en-US" dirty="0" smtClean="0"/>
              <a:t>According to Behavioral Theory, “what behaviors make the leaders effective???”</a:t>
            </a:r>
          </a:p>
          <a:p>
            <a:pPr marL="633222" indent="-514350" algn="just">
              <a:buAutoNum type="arabicParenR"/>
            </a:pPr>
            <a:r>
              <a:rPr lang="en-US" dirty="0" smtClean="0"/>
              <a:t>People oriented behaviors: like showing trust, respect for subordinates, genuine concern, looking for their welfare.</a:t>
            </a:r>
          </a:p>
          <a:p>
            <a:pPr marL="633222" indent="-514350" algn="just">
              <a:buAutoNum type="arabicParenR"/>
            </a:pPr>
            <a:r>
              <a:rPr lang="en-US" dirty="0" smtClean="0"/>
              <a:t>Task oriented behaviors: that tends to define and structure work roles. Assigning task, clarifying duties, roles, ensuring task completion, pushing beyond standards, getting maximum performance, adherence to regulations.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914400" y="1371600"/>
            <a:ext cx="7162800" cy="5029200"/>
          </a:xfrm>
          <a:prstGeom prst="rect">
            <a:avLst/>
          </a:prstGeom>
          <a:noFill/>
          <a:ln w="9525">
            <a:noFill/>
            <a:miter lim="800000"/>
            <a:headEnd/>
            <a:tailEnd/>
          </a:ln>
          <a:effectLst/>
        </p:spPr>
      </p:pic>
      <p:sp>
        <p:nvSpPr>
          <p:cNvPr id="8" name="Title 7"/>
          <p:cNvSpPr>
            <a:spLocks noGrp="1"/>
          </p:cNvSpPr>
          <p:nvPr>
            <p:ph type="title" idx="4294967295"/>
          </p:nvPr>
        </p:nvSpPr>
        <p:spPr>
          <a:xfrm>
            <a:off x="152400" y="0"/>
            <a:ext cx="8229600" cy="1252538"/>
          </a:xfrm>
        </p:spPr>
        <p:txBody>
          <a:bodyPr/>
          <a:lstStyle/>
          <a:p>
            <a:pPr algn="ctr"/>
            <a:r>
              <a:rPr lang="en-US" u="sng" dirty="0" smtClean="0">
                <a:solidFill>
                  <a:schemeClr val="tx1">
                    <a:lumMod val="65000"/>
                    <a:lumOff val="35000"/>
                  </a:schemeClr>
                </a:solidFill>
              </a:rPr>
              <a:t>Managerial/ Leadership Grid: </a:t>
            </a:r>
            <a:endParaRPr lang="en-US" u="sng" dirty="0">
              <a:solidFill>
                <a:schemeClr val="tx1">
                  <a:lumMod val="65000"/>
                  <a:lumOff val="3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609600"/>
            <a:ext cx="8229600" cy="5791200"/>
          </a:xfrm>
        </p:spPr>
        <p:txBody>
          <a:bodyPr/>
          <a:lstStyle/>
          <a:p>
            <a:r>
              <a:rPr lang="en-US" b="1" u="sng" dirty="0" smtClean="0">
                <a:solidFill>
                  <a:schemeClr val="accent2">
                    <a:lumMod val="75000"/>
                  </a:schemeClr>
                </a:solidFill>
              </a:rPr>
              <a:t>Impoverished Management (1, 1) - the indifferent leader: </a:t>
            </a:r>
          </a:p>
          <a:p>
            <a:pPr marL="633222" indent="-514350">
              <a:buAutoNum type="arabicParenR"/>
            </a:pPr>
            <a:r>
              <a:rPr lang="en-US" dirty="0" smtClean="0"/>
              <a:t>Does only enough to preserve job and job seniority. Gives little &amp; enjoys little.</a:t>
            </a:r>
          </a:p>
          <a:p>
            <a:pPr marL="633222" indent="-514350">
              <a:buAutoNum type="arabicParenR"/>
            </a:pPr>
            <a:r>
              <a:rPr lang="en-US" dirty="0" smtClean="0"/>
              <a:t>Protects himself by not being noticed by others.</a:t>
            </a:r>
          </a:p>
          <a:p>
            <a:pPr marL="633222" indent="-514350"/>
            <a:r>
              <a:rPr lang="en-US" b="1" u="sng" dirty="0" smtClean="0">
                <a:solidFill>
                  <a:schemeClr val="accent2">
                    <a:lumMod val="75000"/>
                  </a:schemeClr>
                </a:solidFill>
              </a:rPr>
              <a:t>Country Club (1, 9) – the accommodating leader: </a:t>
            </a:r>
          </a:p>
          <a:p>
            <a:pPr marL="633222" indent="-514350">
              <a:buAutoNum type="arabicParenR"/>
            </a:pPr>
            <a:r>
              <a:rPr lang="en-US" dirty="0" smtClean="0"/>
              <a:t>Attention to the security &amp; comfort of employees.</a:t>
            </a:r>
          </a:p>
          <a:p>
            <a:pPr marL="633222" indent="-514350">
              <a:buAutoNum type="arabicParenR"/>
            </a:pPr>
            <a:r>
              <a:rPr lang="en-US" dirty="0" smtClean="0"/>
              <a:t>Predominantly reward power is used.</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685800"/>
            <a:ext cx="8229600" cy="5715000"/>
          </a:xfrm>
        </p:spPr>
        <p:txBody>
          <a:bodyPr>
            <a:normAutofit lnSpcReduction="10000"/>
          </a:bodyPr>
          <a:lstStyle/>
          <a:p>
            <a:pPr algn="just"/>
            <a:r>
              <a:rPr lang="en-US" b="1" u="sng" dirty="0" smtClean="0">
                <a:solidFill>
                  <a:schemeClr val="accent2">
                    <a:lumMod val="75000"/>
                  </a:schemeClr>
                </a:solidFill>
              </a:rPr>
              <a:t>Task management (9, 1) -  controlling leader:</a:t>
            </a:r>
          </a:p>
          <a:p>
            <a:pPr marL="633222" indent="-514350" algn="just">
              <a:buAutoNum type="arabicParenR"/>
            </a:pPr>
            <a:r>
              <a:rPr lang="en-US" dirty="0" smtClean="0"/>
              <a:t>Also called dictatorial or perish style, The style is based on theory X of McGregor.</a:t>
            </a:r>
          </a:p>
          <a:p>
            <a:pPr marL="633222" indent="-514350" algn="just">
              <a:buAutoNum type="arabicParenR"/>
            </a:pPr>
            <a:r>
              <a:rPr lang="en-US" dirty="0" smtClean="0"/>
              <a:t>The leader believes that efficiency can result only through proper organization of work systems and through elimination of people wherever possible.</a:t>
            </a:r>
          </a:p>
          <a:p>
            <a:pPr marL="633222" indent="-514350" algn="just">
              <a:buAutoNum type="arabicParenR"/>
            </a:pPr>
            <a:r>
              <a:rPr lang="en-US" dirty="0" smtClean="0"/>
              <a:t>Such a style can definitely increase the output of organization in short run but due to the strict policies and procedures, high labour turnover is inevitable.</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571</TotalTime>
  <Words>1514</Words>
  <Application>Microsoft Office PowerPoint</Application>
  <PresentationFormat>On-screen Show (4:3)</PresentationFormat>
  <Paragraphs>139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Module</vt:lpstr>
      <vt:lpstr>LEADERSHIP</vt:lpstr>
      <vt:lpstr>Introduction:</vt:lpstr>
      <vt:lpstr>Leadership Theories: </vt:lpstr>
      <vt:lpstr>Slide 4</vt:lpstr>
      <vt:lpstr>Behavioral Theory:</vt:lpstr>
      <vt:lpstr>Slide 6</vt:lpstr>
      <vt:lpstr>Managerial/ Leadership Grid: </vt:lpstr>
      <vt:lpstr>Slide 8</vt:lpstr>
      <vt:lpstr>Slide 9</vt:lpstr>
      <vt:lpstr>Slide 10</vt:lpstr>
      <vt:lpstr>Participative Leadership:</vt:lpstr>
      <vt:lpstr>Lewin’s Leadership Styles: </vt:lpstr>
      <vt:lpstr>Slide 13</vt:lpstr>
      <vt:lpstr>Slide 14</vt:lpstr>
      <vt:lpstr>Likert’s Leadership Styles: </vt:lpstr>
      <vt:lpstr>Contingency Theories: Situational Leadership - </vt:lpstr>
      <vt:lpstr>Performance Readiness Level:</vt:lpstr>
      <vt:lpstr>Vroom &amp; Yetton’s Normative Model:</vt:lpstr>
      <vt:lpstr>Slide 19</vt:lpstr>
      <vt:lpstr>Path Goal Theory of Leadership:</vt:lpstr>
      <vt:lpstr>Fielder’s Contingency Model:</vt:lpstr>
      <vt:lpstr>Relationship &amp; Management Theories:</vt:lpstr>
      <vt:lpstr>Slide 23</vt:lpstr>
      <vt:lpstr>Transactional Leadership: </vt:lpstr>
      <vt:lpstr>Four Frameworks of Leadership:</vt:lpstr>
      <vt:lpstr>Other Forms of Leadership:</vt:lpstr>
    </vt:vector>
  </TitlesOfParts>
  <Company>Solitaire Global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dc:title>
  <dc:creator>mansi</dc:creator>
  <cp:lastModifiedBy>mansi</cp:lastModifiedBy>
  <cp:revision>73</cp:revision>
  <dcterms:created xsi:type="dcterms:W3CDTF">2010-05-21T02:11:42Z</dcterms:created>
  <dcterms:modified xsi:type="dcterms:W3CDTF">2010-05-24T07:54:05Z</dcterms:modified>
</cp:coreProperties>
</file>